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9" r:id="rId2"/>
    <p:sldId id="256" r:id="rId3"/>
    <p:sldId id="300" r:id="rId4"/>
    <p:sldId id="257" r:id="rId5"/>
    <p:sldId id="30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8F3CC8-E4C0-47F3-8F41-F948EB49D6E0}" type="datetimeFigureOut">
              <a:rPr lang="en-US" smtClean="0"/>
              <a:pPr/>
              <a:t>12/19/2017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90793E-D61E-4C7F-9831-69C3AE3334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B4FB6-AFAC-400F-A51C-EEACD2CB6A61}"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1DDCE-6BB0-4EAB-AF4E-4426466838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B4FB6-AFAC-400F-A51C-EEACD2CB6A61}" type="datetimeFigureOut">
              <a:rPr lang="en-US" smtClean="0"/>
              <a:pPr/>
              <a:t>12/19/2017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1DDCE-6BB0-4EAB-AF4E-4426466838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a:xfrm>
            <a:off x="5562600" y="1524000"/>
            <a:ext cx="3581400" cy="2209800"/>
          </a:xfrm>
          <a:prstGeom prst="rect">
            <a:avLst/>
          </a:prstGeom>
          <a:noFill/>
        </p:spPr>
      </p:pic>
      <p:sp>
        <p:nvSpPr>
          <p:cNvPr id="3" name="Title 1"/>
          <p:cNvSpPr txBox="1">
            <a:spLocks/>
          </p:cNvSpPr>
          <p:nvPr/>
        </p:nvSpPr>
        <p:spPr>
          <a:xfrm>
            <a:off x="5486400" y="1143000"/>
            <a:ext cx="3657600" cy="563562"/>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Torsion Testing Equipment</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Rectangle 2"/>
          <p:cNvSpPr txBox="1">
            <a:spLocks noChangeArrowheads="1"/>
          </p:cNvSpPr>
          <p:nvPr/>
        </p:nvSpPr>
        <p:spPr>
          <a:xfrm>
            <a:off x="228600" y="2895600"/>
            <a:ext cx="4891252" cy="449263"/>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C00000"/>
                </a:solidFill>
                <a:effectLst/>
                <a:uLnTx/>
                <a:uFillTx/>
                <a:latin typeface="+mj-lt"/>
                <a:ea typeface="+mj-ea"/>
                <a:cs typeface="+mj-cs"/>
              </a:rPr>
              <a:t>Shear Testing Procedure</a:t>
            </a:r>
          </a:p>
        </p:txBody>
      </p:sp>
      <p:pic>
        <p:nvPicPr>
          <p:cNvPr id="6" name="Picture 2" descr="C:\Users\senthil\Desktop\5.jpg"/>
          <p:cNvPicPr>
            <a:picLocks noChangeAspect="1" noChangeArrowheads="1"/>
          </p:cNvPicPr>
          <p:nvPr/>
        </p:nvPicPr>
        <p:blipFill>
          <a:blip r:embed="rId3" cstate="print"/>
          <a:srcRect l="2174" t="52828" r="53261" b="10000"/>
          <a:stretch>
            <a:fillRect/>
          </a:stretch>
        </p:blipFill>
        <p:spPr bwMode="auto">
          <a:xfrm>
            <a:off x="5715000" y="4114800"/>
            <a:ext cx="3124200" cy="2209800"/>
          </a:xfrm>
          <a:prstGeom prst="rect">
            <a:avLst/>
          </a:prstGeom>
          <a:noFill/>
        </p:spPr>
      </p:pic>
      <p:sp>
        <p:nvSpPr>
          <p:cNvPr id="7" name="Content Placeholder 2"/>
          <p:cNvSpPr txBox="1">
            <a:spLocks/>
          </p:cNvSpPr>
          <p:nvPr/>
        </p:nvSpPr>
        <p:spPr>
          <a:xfrm>
            <a:off x="228600" y="3352800"/>
            <a:ext cx="5334000" cy="1752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Twisting head with chuck (one end)</a:t>
            </a: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Weighing head (other end) – measures the twisting moment or torque</a:t>
            </a: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Troptometer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(twisting measuring device) – measures the deformation of the specimen </a:t>
            </a: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Rectangle 7"/>
          <p:cNvSpPr/>
          <p:nvPr/>
        </p:nvSpPr>
        <p:spPr>
          <a:xfrm>
            <a:off x="228600" y="0"/>
            <a:ext cx="1910588" cy="523220"/>
          </a:xfrm>
          <a:prstGeom prst="rect">
            <a:avLst/>
          </a:prstGeom>
        </p:spPr>
        <p:txBody>
          <a:bodyPr wrap="none">
            <a:spAutoFit/>
          </a:bodyPr>
          <a:lstStyle/>
          <a:p>
            <a:r>
              <a:rPr lang="en-US" sz="2800" b="1" dirty="0" smtClean="0">
                <a:solidFill>
                  <a:srgbClr val="C00000"/>
                </a:solidFill>
              </a:rPr>
              <a:t>Torsion test</a:t>
            </a:r>
            <a:endParaRPr lang="en-US" sz="2800" b="1" dirty="0">
              <a:solidFill>
                <a:srgbClr val="C00000"/>
              </a:solidFill>
            </a:endParaRPr>
          </a:p>
        </p:txBody>
      </p:sp>
      <p:sp>
        <p:nvSpPr>
          <p:cNvPr id="9" name="Rectangle 8"/>
          <p:cNvSpPr/>
          <p:nvPr/>
        </p:nvSpPr>
        <p:spPr>
          <a:xfrm>
            <a:off x="228600" y="685800"/>
            <a:ext cx="8001000" cy="461665"/>
          </a:xfrm>
          <a:prstGeom prst="rect">
            <a:avLst/>
          </a:prstGeom>
        </p:spPr>
        <p:txBody>
          <a:bodyPr wrap="square">
            <a:spAutoFit/>
          </a:bodyPr>
          <a:lstStyle/>
          <a:p>
            <a:r>
              <a:rPr lang="en-US" sz="2400" b="1" dirty="0" smtClean="0"/>
              <a:t>Torsion </a:t>
            </a:r>
            <a:r>
              <a:rPr lang="en-US" sz="2400" dirty="0" smtClean="0"/>
              <a:t>is the twisting of an object due to an applied torque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8600"/>
            <a:ext cx="1910588" cy="523220"/>
          </a:xfrm>
          <a:prstGeom prst="rect">
            <a:avLst/>
          </a:prstGeom>
        </p:spPr>
        <p:txBody>
          <a:bodyPr wrap="none">
            <a:spAutoFit/>
          </a:bodyPr>
          <a:lstStyle/>
          <a:p>
            <a:r>
              <a:rPr lang="en-US" sz="2800" b="1" dirty="0" smtClean="0">
                <a:solidFill>
                  <a:srgbClr val="C00000"/>
                </a:solidFill>
              </a:rPr>
              <a:t>Torsion test</a:t>
            </a:r>
            <a:endParaRPr lang="en-US" sz="2800" b="1" dirty="0">
              <a:solidFill>
                <a:srgbClr val="C00000"/>
              </a:solidFill>
            </a:endParaRPr>
          </a:p>
        </p:txBody>
      </p:sp>
      <p:grpSp>
        <p:nvGrpSpPr>
          <p:cNvPr id="33" name="Group 32"/>
          <p:cNvGrpSpPr/>
          <p:nvPr/>
        </p:nvGrpSpPr>
        <p:grpSpPr>
          <a:xfrm>
            <a:off x="0" y="990600"/>
            <a:ext cx="8686800" cy="1752600"/>
            <a:chOff x="0" y="990600"/>
            <a:chExt cx="8686800" cy="1752600"/>
          </a:xfrm>
        </p:grpSpPr>
        <p:pic>
          <p:nvPicPr>
            <p:cNvPr id="5" name="Picture 5"/>
            <p:cNvPicPr>
              <a:picLocks noChangeAspect="1" noChangeArrowheads="1"/>
            </p:cNvPicPr>
            <p:nvPr/>
          </p:nvPicPr>
          <p:blipFill>
            <a:blip r:embed="rId2" cstate="print"/>
            <a:srcRect/>
            <a:stretch>
              <a:fillRect/>
            </a:stretch>
          </p:blipFill>
          <p:spPr bwMode="auto">
            <a:xfrm>
              <a:off x="6553200" y="1143000"/>
              <a:ext cx="2133600" cy="1600200"/>
            </a:xfrm>
            <a:prstGeom prst="rect">
              <a:avLst/>
            </a:prstGeom>
            <a:noFill/>
            <a:ln w="9525">
              <a:noFill/>
              <a:miter lim="800000"/>
              <a:headEnd/>
              <a:tailEnd/>
            </a:ln>
            <a:effectLst/>
          </p:spPr>
        </p:pic>
        <p:sp>
          <p:nvSpPr>
            <p:cNvPr id="6" name="Rectangle 5"/>
            <p:cNvSpPr/>
            <p:nvPr/>
          </p:nvSpPr>
          <p:spPr>
            <a:xfrm>
              <a:off x="0" y="990600"/>
              <a:ext cx="5638800" cy="923330"/>
            </a:xfrm>
            <a:prstGeom prst="rect">
              <a:avLst/>
            </a:prstGeom>
          </p:spPr>
          <p:txBody>
            <a:bodyPr wrap="square">
              <a:spAutoFit/>
            </a:bodyPr>
            <a:lstStyle/>
            <a:p>
              <a:pPr marL="495300" lvl="0" indent="-495300">
                <a:lnSpc>
                  <a:spcPct val="90000"/>
                </a:lnSpc>
                <a:spcBef>
                  <a:spcPct val="20000"/>
                </a:spcBef>
                <a:buFont typeface="Arial" pitchFamily="34" charset="0"/>
                <a:buChar char="•"/>
                <a:defRPr/>
              </a:pPr>
              <a:r>
                <a:rPr lang="en-AU" altLang="zh-TW" sz="2000" dirty="0" smtClean="0"/>
                <a:t>Ratio of shear stress to the shear strain in the elastic range is called </a:t>
              </a:r>
              <a:r>
                <a:rPr lang="en-AU" altLang="zh-TW" sz="2000" b="1" dirty="0" smtClean="0"/>
                <a:t>shear modulus</a:t>
              </a:r>
              <a:r>
                <a:rPr lang="en-AU" altLang="zh-TW" sz="2000" dirty="0" smtClean="0"/>
                <a:t>, or </a:t>
              </a:r>
              <a:r>
                <a:rPr lang="en-AU" altLang="zh-TW" sz="2000" b="1" dirty="0" smtClean="0"/>
                <a:t>modulus of rigidity, G</a:t>
              </a:r>
            </a:p>
          </p:txBody>
        </p:sp>
        <p:sp>
          <p:nvSpPr>
            <p:cNvPr id="7" name="Rectangle 6"/>
            <p:cNvSpPr/>
            <p:nvPr/>
          </p:nvSpPr>
          <p:spPr>
            <a:xfrm>
              <a:off x="0" y="1828800"/>
              <a:ext cx="5638800" cy="646331"/>
            </a:xfrm>
            <a:prstGeom prst="rect">
              <a:avLst/>
            </a:prstGeom>
          </p:spPr>
          <p:txBody>
            <a:bodyPr wrap="square">
              <a:spAutoFit/>
            </a:bodyPr>
            <a:lstStyle/>
            <a:p>
              <a:pPr marL="495300" lvl="0" indent="-495300">
                <a:lnSpc>
                  <a:spcPct val="90000"/>
                </a:lnSpc>
                <a:spcBef>
                  <a:spcPct val="20000"/>
                </a:spcBef>
                <a:buFont typeface="Arial" pitchFamily="34" charset="0"/>
                <a:buChar char="•"/>
                <a:defRPr/>
              </a:pPr>
              <a:r>
                <a:rPr lang="en-AU" altLang="zh-TW" sz="2000" dirty="0" smtClean="0"/>
                <a:t>G is a quantity related to the modulus of elasticity E</a:t>
              </a:r>
            </a:p>
          </p:txBody>
        </p:sp>
        <p:sp>
          <p:nvSpPr>
            <p:cNvPr id="8" name="Notched Right Arrow 7"/>
            <p:cNvSpPr/>
            <p:nvPr/>
          </p:nvSpPr>
          <p:spPr>
            <a:xfrm>
              <a:off x="5638800" y="1219200"/>
              <a:ext cx="6858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Notched Right Arrow 8"/>
            <p:cNvSpPr/>
            <p:nvPr/>
          </p:nvSpPr>
          <p:spPr>
            <a:xfrm>
              <a:off x="5562600" y="1981200"/>
              <a:ext cx="7620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3" name="Rectangle 3"/>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26" name="Rectangle 6"/>
          <p:cNvSpPr>
            <a:spLocks noChangeArrowheads="1"/>
          </p:cNvSpPr>
          <p:nvPr/>
        </p:nvSpPr>
        <p:spPr bwMode="auto">
          <a:xfrm>
            <a:off x="0" y="111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29" name="Rectangle 9"/>
          <p:cNvSpPr>
            <a:spLocks noChangeArrowheads="1"/>
          </p:cNvSpPr>
          <p:nvPr/>
        </p:nvSpPr>
        <p:spPr bwMode="auto">
          <a:xfrm>
            <a:off x="0" y="111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27"/>
          <p:cNvSpPr/>
          <p:nvPr/>
        </p:nvSpPr>
        <p:spPr>
          <a:xfrm>
            <a:off x="304800" y="2743200"/>
            <a:ext cx="8839200" cy="1477328"/>
          </a:xfrm>
          <a:prstGeom prst="rect">
            <a:avLst/>
          </a:prstGeom>
        </p:spPr>
        <p:txBody>
          <a:bodyPr wrap="square">
            <a:spAutoFit/>
          </a:bodyPr>
          <a:lstStyle/>
          <a:p>
            <a:r>
              <a:rPr lang="en-US" dirty="0" smtClean="0"/>
              <a:t>Considering a cylindrical bar with one end being twisted as shown in figure 1, the twisting</a:t>
            </a:r>
          </a:p>
          <a:p>
            <a:r>
              <a:rPr lang="en-US" dirty="0" smtClean="0"/>
              <a:t>moment </a:t>
            </a:r>
            <a:r>
              <a:rPr lang="en-US" i="1" dirty="0" smtClean="0"/>
              <a:t>MT is resisted by the shear stress τ existing across the specimen section. This shear stress is </a:t>
            </a:r>
            <a:r>
              <a:rPr lang="en-US" dirty="0" smtClean="0"/>
              <a:t>zero at the center of the bar, increases linearly with its radius and finally reaches its maximum value at the peripheral of the bar. If the cylindrical bar with a length of </a:t>
            </a:r>
            <a:r>
              <a:rPr lang="en-US" i="1" dirty="0" smtClean="0"/>
              <a:t>L, the twisting moment can be related </a:t>
            </a:r>
            <a:r>
              <a:rPr lang="en-US" dirty="0" smtClean="0"/>
              <a:t>to the shear stress as follow</a:t>
            </a:r>
            <a:endParaRPr lang="en-US" dirty="0"/>
          </a:p>
        </p:txBody>
      </p:sp>
      <p:sp>
        <p:nvSpPr>
          <p:cNvPr id="30" name="Rectangle 29"/>
          <p:cNvSpPr/>
          <p:nvPr/>
        </p:nvSpPr>
        <p:spPr>
          <a:xfrm>
            <a:off x="228600" y="5257800"/>
            <a:ext cx="4724400" cy="646331"/>
          </a:xfrm>
          <a:prstGeom prst="rect">
            <a:avLst/>
          </a:prstGeom>
        </p:spPr>
        <p:txBody>
          <a:bodyPr wrap="square">
            <a:spAutoFit/>
          </a:bodyPr>
          <a:lstStyle/>
          <a:p>
            <a:r>
              <a:rPr lang="en-US" dirty="0" smtClean="0"/>
              <a:t>The shear strain, γ, can be calculated from equation:</a:t>
            </a:r>
            <a:endParaRPr lang="en-US" dirty="0"/>
          </a:p>
        </p:txBody>
      </p:sp>
      <p:pic>
        <p:nvPicPr>
          <p:cNvPr id="31" name="Picture 10"/>
          <p:cNvPicPr>
            <a:picLocks noChangeAspect="1" noChangeArrowheads="1"/>
          </p:cNvPicPr>
          <p:nvPr/>
        </p:nvPicPr>
        <p:blipFill>
          <a:blip r:embed="rId3" cstate="print"/>
          <a:srcRect l="4478" t="3809" r="4478" b="4762"/>
          <a:stretch>
            <a:fillRect/>
          </a:stretch>
        </p:blipFill>
        <p:spPr bwMode="auto">
          <a:xfrm>
            <a:off x="4724400" y="4114800"/>
            <a:ext cx="4191000" cy="2133600"/>
          </a:xfrm>
          <a:prstGeom prst="rect">
            <a:avLst/>
          </a:prstGeom>
          <a:noFill/>
          <a:ln w="9525">
            <a:noFill/>
            <a:miter lim="800000"/>
            <a:headEnd/>
            <a:tailEnd/>
          </a:ln>
        </p:spPr>
      </p:pic>
      <p:sp>
        <p:nvSpPr>
          <p:cNvPr id="32" name="Rectangle 31"/>
          <p:cNvSpPr/>
          <p:nvPr/>
        </p:nvSpPr>
        <p:spPr>
          <a:xfrm>
            <a:off x="5105400" y="6172200"/>
            <a:ext cx="3065776" cy="369332"/>
          </a:xfrm>
          <a:prstGeom prst="rect">
            <a:avLst/>
          </a:prstGeom>
        </p:spPr>
        <p:txBody>
          <a:bodyPr wrap="none">
            <a:spAutoFit/>
          </a:bodyPr>
          <a:lstStyle/>
          <a:p>
            <a:r>
              <a:rPr lang="en-US" b="1" i="1" dirty="0" smtClean="0"/>
              <a:t>Figure1 : Torsion of a solid bar</a:t>
            </a:r>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57200" y="4419600"/>
            <a:ext cx="1885950" cy="695326"/>
          </a:xfrm>
          <a:prstGeom prst="rect">
            <a:avLst/>
          </a:prstGeom>
          <a:noFill/>
        </p:spPr>
      </p:pic>
      <p:sp>
        <p:nvSpPr>
          <p:cNvPr id="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9"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295400" y="5791200"/>
            <a:ext cx="1143000" cy="914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114800"/>
            <a:ext cx="8839200" cy="707886"/>
          </a:xfrm>
          <a:prstGeom prst="rect">
            <a:avLst/>
          </a:prstGeom>
        </p:spPr>
        <p:txBody>
          <a:bodyPr wrap="square">
            <a:spAutoFit/>
          </a:bodyPr>
          <a:lstStyle/>
          <a:p>
            <a:r>
              <a:rPr lang="en-US" sz="2000" dirty="0" smtClean="0"/>
              <a:t>For </a:t>
            </a:r>
            <a:r>
              <a:rPr lang="en-US" sz="2000" b="1" dirty="0" smtClean="0"/>
              <a:t>a solid cylindrical specimen</a:t>
            </a:r>
            <a:r>
              <a:rPr lang="en-US" sz="2000" dirty="0" smtClean="0"/>
              <a:t>, the polar moment </a:t>
            </a:r>
            <a:r>
              <a:rPr lang="en-US" sz="2000" b="1" i="1" dirty="0" smtClean="0"/>
              <a:t>J = πD</a:t>
            </a:r>
            <a:r>
              <a:rPr lang="en-US" sz="2000" b="1" i="1" baseline="30000" dirty="0" smtClean="0"/>
              <a:t>4</a:t>
            </a:r>
            <a:r>
              <a:rPr lang="en-US" sz="2000" b="1" i="1" dirty="0" smtClean="0"/>
              <a:t>/32</a:t>
            </a:r>
            <a:r>
              <a:rPr lang="en-US" sz="2000" i="1" dirty="0" smtClean="0"/>
              <a:t>, we can therefore determine </a:t>
            </a:r>
            <a:r>
              <a:rPr lang="en-US" sz="2000" dirty="0" smtClean="0"/>
              <a:t>the shear stress as shown in equation:</a:t>
            </a:r>
            <a:endParaRPr lang="en-US" sz="2000" dirty="0"/>
          </a:p>
        </p:txBody>
      </p:sp>
      <p:sp>
        <p:nvSpPr>
          <p:cNvPr id="12" name="Rectangle 11"/>
          <p:cNvSpPr/>
          <p:nvPr/>
        </p:nvSpPr>
        <p:spPr>
          <a:xfrm>
            <a:off x="228600" y="228600"/>
            <a:ext cx="8534400" cy="2246769"/>
          </a:xfrm>
          <a:prstGeom prst="rect">
            <a:avLst/>
          </a:prstGeom>
        </p:spPr>
        <p:txBody>
          <a:bodyPr wrap="square">
            <a:spAutoFit/>
          </a:bodyPr>
          <a:lstStyle/>
          <a:p>
            <a:pPr algn="just"/>
            <a:r>
              <a:rPr lang="en-US" sz="2000" dirty="0" smtClean="0"/>
              <a:t>T = </a:t>
            </a:r>
            <a:r>
              <a:rPr lang="en-US" sz="2000" dirty="0" err="1" smtClean="0"/>
              <a:t>torsional</a:t>
            </a:r>
            <a:r>
              <a:rPr lang="en-US" sz="2000" dirty="0" smtClean="0"/>
              <a:t> moment, Nm</a:t>
            </a:r>
          </a:p>
          <a:p>
            <a:pPr algn="just"/>
            <a:r>
              <a:rPr lang="en-US" sz="2000" i="1" dirty="0" smtClean="0"/>
              <a:t>J is the polar moment of inertia, mm</a:t>
            </a:r>
            <a:r>
              <a:rPr lang="en-US" sz="2000" i="1" baseline="30000" dirty="0" smtClean="0"/>
              <a:t>4</a:t>
            </a:r>
            <a:r>
              <a:rPr lang="en-US" sz="2000" i="1" dirty="0" smtClean="0"/>
              <a:t> or in</a:t>
            </a:r>
            <a:r>
              <a:rPr lang="en-US" sz="2000" i="1" baseline="30000" dirty="0" smtClean="0"/>
              <a:t>4</a:t>
            </a:r>
            <a:r>
              <a:rPr lang="en-US" sz="2000" i="1" dirty="0" smtClean="0"/>
              <a:t> </a:t>
            </a:r>
          </a:p>
          <a:p>
            <a:pPr algn="just"/>
            <a:r>
              <a:rPr lang="en-US" sz="2000" i="1" dirty="0" smtClean="0"/>
              <a:t>G is the shear modulus, N/mm</a:t>
            </a:r>
            <a:r>
              <a:rPr lang="en-US" sz="2000" i="1" baseline="30000" dirty="0" smtClean="0"/>
              <a:t>2</a:t>
            </a:r>
            <a:r>
              <a:rPr lang="en-US" sz="2000" i="1" dirty="0" smtClean="0"/>
              <a:t> or </a:t>
            </a:r>
            <a:r>
              <a:rPr lang="en-US" sz="2000" i="1" dirty="0" err="1" smtClean="0"/>
              <a:t>lbf</a:t>
            </a:r>
            <a:r>
              <a:rPr lang="en-US" sz="2000" i="1" dirty="0" smtClean="0"/>
              <a:t>/in</a:t>
            </a:r>
            <a:r>
              <a:rPr lang="en-US" sz="2000" i="1" baseline="30000" dirty="0" smtClean="0"/>
              <a:t>2</a:t>
            </a:r>
          </a:p>
          <a:p>
            <a:pPr algn="just"/>
            <a:r>
              <a:rPr lang="en-US" sz="2000" dirty="0" smtClean="0"/>
              <a:t>θ is degree of rotation, radian</a:t>
            </a:r>
          </a:p>
          <a:p>
            <a:pPr algn="just"/>
            <a:r>
              <a:rPr lang="en-US" sz="2000" i="1" dirty="0" smtClean="0"/>
              <a:t>r is the radius of the cylindrical bar, mm or in</a:t>
            </a:r>
          </a:p>
          <a:p>
            <a:pPr algn="just"/>
            <a:r>
              <a:rPr lang="en-US" sz="2000" i="1" dirty="0" smtClean="0"/>
              <a:t>L is the length of the cylindrical bar, mm or in</a:t>
            </a:r>
          </a:p>
          <a:p>
            <a:pPr algn="just"/>
            <a:r>
              <a:rPr lang="en-US" sz="2000" dirty="0" smtClean="0"/>
              <a:t>τ is the shear stress, N/mm</a:t>
            </a:r>
            <a:r>
              <a:rPr lang="en-US" sz="2000" baseline="30000" dirty="0" smtClean="0"/>
              <a:t>2</a:t>
            </a:r>
            <a:r>
              <a:rPr lang="en-US" sz="2000" dirty="0" smtClean="0"/>
              <a:t> or </a:t>
            </a:r>
            <a:r>
              <a:rPr lang="en-US" sz="2000" dirty="0" err="1" smtClean="0"/>
              <a:t>lbf</a:t>
            </a:r>
            <a:r>
              <a:rPr lang="en-US" sz="2000" dirty="0" smtClean="0"/>
              <a:t>/in</a:t>
            </a:r>
            <a:r>
              <a:rPr lang="en-US" sz="2000" baseline="30000" dirty="0" smtClean="0"/>
              <a:t>2</a:t>
            </a:r>
            <a:endParaRPr lang="en-US" sz="2000" baseline="30000" dirty="0"/>
          </a:p>
        </p:txBody>
      </p:sp>
      <p:sp>
        <p:nvSpPr>
          <p:cNvPr id="13" name="Rectangle 12"/>
          <p:cNvSpPr/>
          <p:nvPr/>
        </p:nvSpPr>
        <p:spPr>
          <a:xfrm>
            <a:off x="228600" y="2438400"/>
            <a:ext cx="8915400" cy="707886"/>
          </a:xfrm>
          <a:prstGeom prst="rect">
            <a:avLst/>
          </a:prstGeom>
        </p:spPr>
        <p:txBody>
          <a:bodyPr wrap="square">
            <a:spAutoFit/>
          </a:bodyPr>
          <a:lstStyle/>
          <a:p>
            <a:r>
              <a:rPr lang="en-US" sz="2000" dirty="0" smtClean="0"/>
              <a:t>Within the elastic range of deformation, the shear stress can be calculated according to equation:</a:t>
            </a:r>
            <a:endParaRPr lang="en-US" sz="2000"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5000" y="3048000"/>
            <a:ext cx="1057275" cy="941936"/>
          </a:xfrm>
          <a:prstGeom prst="rect">
            <a:avLst/>
          </a:prstGeom>
          <a:noFill/>
        </p:spPr>
      </p:pic>
      <p:sp>
        <p:nvSpPr>
          <p:cNvPr id="3075" name="Rectangle 3"/>
          <p:cNvSpPr>
            <a:spLocks noChangeArrowheads="1"/>
          </p:cNvSpPr>
          <p:nvPr/>
        </p:nvSpPr>
        <p:spPr bwMode="auto">
          <a:xfrm>
            <a:off x="0" y="9239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8" name="Rectangle 6"/>
          <p:cNvSpPr>
            <a:spLocks noChangeArrowheads="1"/>
          </p:cNvSpPr>
          <p:nvPr/>
        </p:nvSpPr>
        <p:spPr bwMode="auto">
          <a:xfrm>
            <a:off x="0" y="9334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9"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33400" y="5029200"/>
            <a:ext cx="2530602" cy="7810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52400" y="228600"/>
            <a:ext cx="3730445" cy="523220"/>
          </a:xfrm>
          <a:prstGeom prst="rect">
            <a:avLst/>
          </a:prstGeom>
        </p:spPr>
        <p:txBody>
          <a:bodyPr wrap="none">
            <a:spAutoFit/>
          </a:bodyPr>
          <a:lstStyle/>
          <a:p>
            <a:r>
              <a:rPr lang="en-US" sz="2800" b="1" i="1" dirty="0" smtClean="0">
                <a:solidFill>
                  <a:srgbClr val="C00000"/>
                </a:solidFill>
              </a:rPr>
              <a:t>Types of torsion failures</a:t>
            </a:r>
            <a:endParaRPr lang="en-US" sz="2800" b="1" dirty="0">
              <a:solidFill>
                <a:srgbClr val="C00000"/>
              </a:solidFill>
            </a:endParaRPr>
          </a:p>
        </p:txBody>
      </p:sp>
      <p:pic>
        <p:nvPicPr>
          <p:cNvPr id="29697" name="Picture 1"/>
          <p:cNvPicPr>
            <a:picLocks noChangeAspect="1" noChangeArrowheads="1"/>
          </p:cNvPicPr>
          <p:nvPr/>
        </p:nvPicPr>
        <p:blipFill>
          <a:blip r:embed="rId2" cstate="print"/>
          <a:srcRect/>
          <a:stretch>
            <a:fillRect/>
          </a:stretch>
        </p:blipFill>
        <p:spPr bwMode="auto">
          <a:xfrm>
            <a:off x="4953000" y="533400"/>
            <a:ext cx="3829050" cy="3181350"/>
          </a:xfrm>
          <a:prstGeom prst="rect">
            <a:avLst/>
          </a:prstGeom>
          <a:noFill/>
          <a:ln w="9525">
            <a:noFill/>
            <a:miter lim="800000"/>
            <a:headEnd/>
            <a:tailEnd/>
          </a:ln>
        </p:spPr>
      </p:pic>
      <p:sp>
        <p:nvSpPr>
          <p:cNvPr id="18" name="Rectangle 17"/>
          <p:cNvSpPr/>
          <p:nvPr/>
        </p:nvSpPr>
        <p:spPr>
          <a:xfrm>
            <a:off x="5105400" y="3733800"/>
            <a:ext cx="3497304" cy="369332"/>
          </a:xfrm>
          <a:prstGeom prst="rect">
            <a:avLst/>
          </a:prstGeom>
        </p:spPr>
        <p:txBody>
          <a:bodyPr wrap="none">
            <a:spAutoFit/>
          </a:bodyPr>
          <a:lstStyle/>
          <a:p>
            <a:r>
              <a:rPr lang="en-US" b="1" i="1" dirty="0" smtClean="0"/>
              <a:t>Figure 2: Types of failure in torsion</a:t>
            </a:r>
            <a:endParaRPr lang="en-US" dirty="0"/>
          </a:p>
        </p:txBody>
      </p:sp>
      <p:sp>
        <p:nvSpPr>
          <p:cNvPr id="19" name="Rectangle 18"/>
          <p:cNvSpPr/>
          <p:nvPr/>
        </p:nvSpPr>
        <p:spPr>
          <a:xfrm>
            <a:off x="228600" y="838200"/>
            <a:ext cx="4572000" cy="3416320"/>
          </a:xfrm>
          <a:prstGeom prst="rect">
            <a:avLst/>
          </a:prstGeom>
        </p:spPr>
        <p:txBody>
          <a:bodyPr>
            <a:spAutoFit/>
          </a:bodyPr>
          <a:lstStyle/>
          <a:p>
            <a:pPr algn="just"/>
            <a:r>
              <a:rPr lang="en-US" dirty="0" smtClean="0"/>
              <a:t>It can be seen that the maximum shear stresses exist along two planes, which are perpendicular to each other. One is perpendicular to the longitudinal axis (yy) and another is aligned parallel to the longitudinal axis (xx).</a:t>
            </a:r>
          </a:p>
          <a:p>
            <a:pPr algn="just"/>
            <a:r>
              <a:rPr lang="en-US" dirty="0" smtClean="0"/>
              <a:t>The principle stresses σ</a:t>
            </a:r>
            <a:r>
              <a:rPr lang="en-US" i="1" dirty="0" smtClean="0"/>
              <a:t>1 and σ3 are inclined at 45</a:t>
            </a:r>
            <a:r>
              <a:rPr lang="en-US" i="1" baseline="30000" dirty="0" smtClean="0"/>
              <a:t>o</a:t>
            </a:r>
            <a:r>
              <a:rPr lang="en-US" i="1" dirty="0" smtClean="0"/>
              <a:t> to the longitudinal axis and have their magnitudes equal to those </a:t>
            </a:r>
            <a:r>
              <a:rPr lang="en-US" dirty="0" smtClean="0"/>
              <a:t>of the shear stresses. The principle stress σ</a:t>
            </a:r>
            <a:r>
              <a:rPr lang="en-US" i="1" dirty="0" smtClean="0"/>
              <a:t>1 is tensile while the principle stress σ3 is compressive. </a:t>
            </a:r>
            <a:r>
              <a:rPr lang="en-US" dirty="0" smtClean="0"/>
              <a:t>The intermediate stress σ</a:t>
            </a:r>
            <a:r>
              <a:rPr lang="en-US" i="1" dirty="0" smtClean="0"/>
              <a:t>2 is zero under torsion.</a:t>
            </a:r>
            <a:endParaRPr lang="en-US" dirty="0"/>
          </a:p>
        </p:txBody>
      </p:sp>
      <p:sp>
        <p:nvSpPr>
          <p:cNvPr id="20" name="Rectangle 19"/>
          <p:cNvSpPr/>
          <p:nvPr/>
        </p:nvSpPr>
        <p:spPr>
          <a:xfrm>
            <a:off x="304800" y="4572000"/>
            <a:ext cx="8153400" cy="1631216"/>
          </a:xfrm>
          <a:prstGeom prst="rect">
            <a:avLst/>
          </a:prstGeom>
        </p:spPr>
        <p:txBody>
          <a:bodyPr wrap="square">
            <a:spAutoFit/>
          </a:bodyPr>
          <a:lstStyle/>
          <a:p>
            <a:pPr algn="just"/>
            <a:r>
              <a:rPr lang="en-US" sz="2000" b="1" dirty="0" smtClean="0"/>
              <a:t>There are two types of torsion failures:</a:t>
            </a:r>
          </a:p>
          <a:p>
            <a:pPr algn="just"/>
            <a:r>
              <a:rPr lang="en-US" sz="2000" dirty="0" smtClean="0"/>
              <a:t> 1) Shear (ductile) failure due to the shear stresses affected by the tensile stresses </a:t>
            </a:r>
          </a:p>
          <a:p>
            <a:pPr algn="just"/>
            <a:r>
              <a:rPr lang="en-US" sz="2000" dirty="0" smtClean="0"/>
              <a:t>2) Tensile (brittle) failure due to the tensile stresses affected by the shear stresses</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utorials of torsion test shear stress with shear strain curve"/>
          <p:cNvPicPr>
            <a:picLocks noChangeAspect="1" noChangeArrowheads="1"/>
          </p:cNvPicPr>
          <p:nvPr/>
        </p:nvPicPr>
        <p:blipFill>
          <a:blip r:embed="rId2" cstate="print"/>
          <a:srcRect l="10833" t="7778" r="15000" b="10000"/>
          <a:stretch>
            <a:fillRect/>
          </a:stretch>
        </p:blipFill>
        <p:spPr bwMode="auto">
          <a:xfrm>
            <a:off x="990600" y="381000"/>
            <a:ext cx="7467600" cy="6209016"/>
          </a:xfrm>
          <a:prstGeom prst="rect">
            <a:avLst/>
          </a:prstGeom>
          <a:noFill/>
        </p:spPr>
      </p:pic>
      <p:sp>
        <p:nvSpPr>
          <p:cNvPr id="3" name="TextBox 2"/>
          <p:cNvSpPr txBox="1"/>
          <p:nvPr/>
        </p:nvSpPr>
        <p:spPr>
          <a:xfrm>
            <a:off x="2057400" y="6096000"/>
            <a:ext cx="533400" cy="369332"/>
          </a:xfrm>
          <a:prstGeom prst="rect">
            <a:avLst/>
          </a:prstGeom>
          <a:solidFill>
            <a:schemeClr val="bg1"/>
          </a:solidFill>
          <a:ln>
            <a:noFill/>
          </a:ln>
        </p:spPr>
        <p:txBody>
          <a:bodyPr wrap="square" rtlCol="0">
            <a:spAutoFit/>
          </a:bodyPr>
          <a:lstStyle/>
          <a:p>
            <a:r>
              <a:rPr lang="en-US" b="1" dirty="0" smtClean="0">
                <a:solidFill>
                  <a:schemeClr val="tx2">
                    <a:lumMod val="60000"/>
                    <a:lumOff val="40000"/>
                  </a:schemeClr>
                </a:solidFill>
              </a:rPr>
              <a:t>3</a:t>
            </a:r>
            <a:endParaRPr lang="en-US"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438</Words>
  <Application>Microsoft Office PowerPoint</Application>
  <PresentationFormat>On-screen Show (4:3)</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46</cp:revision>
  <dcterms:created xsi:type="dcterms:W3CDTF">2016-10-30T20:09:19Z</dcterms:created>
  <dcterms:modified xsi:type="dcterms:W3CDTF">2017-12-19T08:16:58Z</dcterms:modified>
</cp:coreProperties>
</file>